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6" r:id="rId3"/>
    <p:sldId id="267" r:id="rId4"/>
    <p:sldId id="257" r:id="rId5"/>
    <p:sldId id="265" r:id="rId6"/>
    <p:sldId id="260" r:id="rId7"/>
    <p:sldId id="259" r:id="rId8"/>
    <p:sldId id="262" r:id="rId9"/>
    <p:sldId id="261" r:id="rId10"/>
    <p:sldId id="263" r:id="rId11"/>
    <p:sldId id="258" r:id="rId12"/>
    <p:sldId id="264" r:id="rId13"/>
    <p:sldId id="270" r:id="rId14"/>
    <p:sldId id="26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047" autoAdjust="0"/>
    <p:restoredTop sz="94660"/>
  </p:normalViewPr>
  <p:slideViewPr>
    <p:cSldViewPr>
      <p:cViewPr>
        <p:scale>
          <a:sx n="50" d="100"/>
          <a:sy n="50" d="100"/>
        </p:scale>
        <p:origin x="-24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20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1AA1-6C1D-46DE-92F3-44888770A462}" type="datetimeFigureOut">
              <a:rPr lang="pl-PL" smtClean="0"/>
              <a:pPr/>
              <a:t>2015-10-25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F700-9A0F-4197-9E7F-341B103255E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1AA1-6C1D-46DE-92F3-44888770A462}" type="datetimeFigureOut">
              <a:rPr lang="pl-PL" smtClean="0"/>
              <a:pPr/>
              <a:t>2015-10-25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F700-9A0F-4197-9E7F-341B103255E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1AA1-6C1D-46DE-92F3-44888770A462}" type="datetimeFigureOut">
              <a:rPr lang="pl-PL" smtClean="0"/>
              <a:pPr/>
              <a:t>2015-10-25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F700-9A0F-4197-9E7F-341B103255E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1AA1-6C1D-46DE-92F3-44888770A462}" type="datetimeFigureOut">
              <a:rPr lang="pl-PL" smtClean="0"/>
              <a:pPr/>
              <a:t>2015-10-25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F700-9A0F-4197-9E7F-341B103255E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1AA1-6C1D-46DE-92F3-44888770A462}" type="datetimeFigureOut">
              <a:rPr lang="pl-PL" smtClean="0"/>
              <a:pPr/>
              <a:t>2015-10-25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3C1F700-9A0F-4197-9E7F-341B103255E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1AA1-6C1D-46DE-92F3-44888770A462}" type="datetimeFigureOut">
              <a:rPr lang="pl-PL" smtClean="0"/>
              <a:pPr/>
              <a:t>2015-10-25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F700-9A0F-4197-9E7F-341B103255E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1AA1-6C1D-46DE-92F3-44888770A462}" type="datetimeFigureOut">
              <a:rPr lang="pl-PL" smtClean="0"/>
              <a:pPr/>
              <a:t>2015-10-25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F700-9A0F-4197-9E7F-341B103255E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1AA1-6C1D-46DE-92F3-44888770A462}" type="datetimeFigureOut">
              <a:rPr lang="pl-PL" smtClean="0"/>
              <a:pPr/>
              <a:t>2015-10-25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F700-9A0F-4197-9E7F-341B103255E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1AA1-6C1D-46DE-92F3-44888770A462}" type="datetimeFigureOut">
              <a:rPr lang="pl-PL" smtClean="0"/>
              <a:pPr/>
              <a:t>2015-10-25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F700-9A0F-4197-9E7F-341B103255E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1AA1-6C1D-46DE-92F3-44888770A462}" type="datetimeFigureOut">
              <a:rPr lang="pl-PL" smtClean="0"/>
              <a:pPr/>
              <a:t>2015-10-25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F700-9A0F-4197-9E7F-341B103255E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1AA1-6C1D-46DE-92F3-44888770A462}" type="datetimeFigureOut">
              <a:rPr lang="pl-PL" smtClean="0"/>
              <a:pPr/>
              <a:t>2015-10-25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F700-9A0F-4197-9E7F-341B103255E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5BD1AA1-6C1D-46DE-92F3-44888770A462}" type="datetimeFigureOut">
              <a:rPr lang="pl-PL" smtClean="0"/>
              <a:pPr/>
              <a:t>2015-10-25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3C1F700-9A0F-4197-9E7F-341B103255E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0"/>
            <a:ext cx="8229600" cy="1340768"/>
          </a:xfrm>
        </p:spPr>
        <p:txBody>
          <a:bodyPr/>
          <a:lstStyle/>
          <a:p>
            <a:r>
              <a:rPr lang="pl-PL" dirty="0" smtClean="0"/>
              <a:t>Polscy Nobliści</a:t>
            </a:r>
            <a:endParaRPr lang="pl-PL" dirty="0"/>
          </a:p>
        </p:txBody>
      </p:sp>
      <p:pic>
        <p:nvPicPr>
          <p:cNvPr id="12290" name="Picture 2" descr="Znalezione obrazy dla zapytania nagroda nob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869160"/>
            <a:ext cx="2790825" cy="1638300"/>
          </a:xfrm>
          <a:prstGeom prst="rect">
            <a:avLst/>
          </a:prstGeom>
          <a:noFill/>
        </p:spPr>
      </p:pic>
      <p:pic>
        <p:nvPicPr>
          <p:cNvPr id="12294" name="Picture 6" descr="http://i.wp.pl/a/f/jpeg/22952/nagroda_nobla_550.jpeg"/>
          <p:cNvPicPr>
            <a:picLocks noChangeAspect="1" noChangeArrowheads="1"/>
          </p:cNvPicPr>
          <p:nvPr/>
        </p:nvPicPr>
        <p:blipFill>
          <a:blip r:embed="rId3" cstate="print"/>
          <a:srcRect l="9978" r="32292"/>
          <a:stretch>
            <a:fillRect/>
          </a:stretch>
        </p:blipFill>
        <p:spPr bwMode="auto">
          <a:xfrm>
            <a:off x="2915816" y="2348880"/>
            <a:ext cx="3024336" cy="3552825"/>
          </a:xfrm>
          <a:prstGeom prst="rect">
            <a:avLst/>
          </a:prstGeom>
          <a:noFill/>
        </p:spPr>
      </p:pic>
      <p:sp>
        <p:nvSpPr>
          <p:cNvPr id="12298" name="AutoShape 10" descr="Znalezione obrazy dla zapytania miłosz nob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300" name="AutoShape 12" descr="Znalezione obrazy dla zapytania miłosz nob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2302" name="Picture 14" descr="http://www.recogito.pologne.net/recogito_30/foto/30-2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00808"/>
            <a:ext cx="2376264" cy="18779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66800"/>
          </a:xfrm>
        </p:spPr>
        <p:txBody>
          <a:bodyPr/>
          <a:lstStyle/>
          <a:p>
            <a:pPr algn="ctr"/>
            <a:r>
              <a:rPr lang="pl-PL" dirty="0" smtClean="0"/>
              <a:t>Lech Wałęsa 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325112"/>
          </a:xfrm>
        </p:spPr>
        <p:txBody>
          <a:bodyPr>
            <a:normAutofit/>
          </a:bodyPr>
          <a:lstStyle/>
          <a:p>
            <a:pPr marL="171450" indent="-34925" algn="just">
              <a:buNone/>
            </a:pPr>
            <a:r>
              <a:rPr lang="pl-PL" sz="2400" dirty="0" smtClean="0"/>
              <a:t>W 1983 roku został laureatem Pokojowej Nagrody Nobla. W obawie przed zakazem powrotu do ojczyzny, </a:t>
            </a:r>
            <a:r>
              <a:rPr lang="pl-PL" sz="2400" b="1" dirty="0" smtClean="0"/>
              <a:t>Lech Wałęsa</a:t>
            </a:r>
            <a:r>
              <a:rPr lang="pl-PL" sz="2400" dirty="0" smtClean="0"/>
              <a:t> nie zdecydował się na osobisty odbiór tego wyróżnienia. Na uroczystości w Oslo godnie zastąpiła go jego Małżonka wraz z najstarszym synem Bogdanem. Nagroda była wyrazem poparcia dla politycznych przemian zachodzących w kraju.</a:t>
            </a:r>
            <a:endParaRPr lang="pl-PL" sz="2400" dirty="0"/>
          </a:p>
        </p:txBody>
      </p:sp>
      <p:pic>
        <p:nvPicPr>
          <p:cNvPr id="4100" name="Picture 4" descr="https://encrypted-tbn1.gstatic.com/images?q=tbn:ANd9GcRx-idLqBvz2O5nNJ10WaJf9-Jg0GpN-fEVl5benwg_x4ELXYz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895593"/>
            <a:ext cx="3059831" cy="1917783"/>
          </a:xfrm>
          <a:prstGeom prst="rect">
            <a:avLst/>
          </a:prstGeom>
          <a:noFill/>
        </p:spPr>
      </p:pic>
      <p:pic>
        <p:nvPicPr>
          <p:cNvPr id="4104" name="Picture 8" descr="http://i.ytimg.com/vi/_AVu_gTrTRM/maxresdefault.jpg"/>
          <p:cNvPicPr>
            <a:picLocks noChangeAspect="1" noChangeArrowheads="1"/>
          </p:cNvPicPr>
          <p:nvPr/>
        </p:nvPicPr>
        <p:blipFill>
          <a:blip r:embed="rId3" cstate="print"/>
          <a:srcRect l="8068" r="9720"/>
          <a:stretch>
            <a:fillRect/>
          </a:stretch>
        </p:blipFill>
        <p:spPr bwMode="auto">
          <a:xfrm>
            <a:off x="107504" y="3645024"/>
            <a:ext cx="2736304" cy="1872208"/>
          </a:xfrm>
          <a:prstGeom prst="rect">
            <a:avLst/>
          </a:prstGeom>
          <a:noFill/>
        </p:spPr>
      </p:pic>
      <p:pic>
        <p:nvPicPr>
          <p:cNvPr id="4106" name="Picture 10" descr="http://historia.focus.pl/upload/galleries/1/milion-dolarow-z-nagrody-lech-walesa-1987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005064"/>
            <a:ext cx="2919325" cy="2520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066800"/>
          </a:xfrm>
        </p:spPr>
        <p:txBody>
          <a:bodyPr/>
          <a:lstStyle/>
          <a:p>
            <a:pPr algn="ctr"/>
            <a:r>
              <a:rPr lang="pl-PL" dirty="0" smtClean="0"/>
              <a:t>Wisława Szymborska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68760"/>
            <a:ext cx="8892480" cy="2304256"/>
          </a:xfrm>
        </p:spPr>
        <p:txBody>
          <a:bodyPr>
            <a:noAutofit/>
          </a:bodyPr>
          <a:lstStyle/>
          <a:p>
            <a:pPr marL="95250" indent="41275" algn="just">
              <a:buNone/>
            </a:pPr>
            <a:r>
              <a:rPr lang="pl-PL" sz="2200" dirty="0" smtClean="0"/>
              <a:t>Polska poetka, eseistka, krytyk literacki, tłumaczka, felietonistka. Członkini i założycielka Stowarzyszenia Pisarzy Polskich (1989), członkini Polskiej Akademii Umiejętności (1995), laureatka Nagrody Nobla w dziedzinie literatury (1996), odznaczona Orderem Orła Białego (2011).</a:t>
            </a:r>
          </a:p>
          <a:p>
            <a:pPr marL="95250" indent="41275" algn="just">
              <a:buNone/>
            </a:pPr>
            <a:r>
              <a:rPr lang="pl-PL" sz="2400" dirty="0" smtClean="0"/>
              <a:t>W 1996 roku otrzymała literacką Nagrodę Nobla za całokształt pracy twórczej, za poezję, która z dużą precyzją przedstawia ludzką rzeczywistość. </a:t>
            </a:r>
            <a:endParaRPr lang="pl-PL" sz="2200" dirty="0"/>
          </a:p>
        </p:txBody>
      </p:sp>
      <p:pic>
        <p:nvPicPr>
          <p:cNvPr id="15362" name="Picture 2" descr="http://www.obmawiamy.pl/wp-content/uploads/2012/02/wislawa-szymborska-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149080"/>
            <a:ext cx="2497460" cy="2464161"/>
          </a:xfrm>
          <a:prstGeom prst="rect">
            <a:avLst/>
          </a:prstGeom>
          <a:noFill/>
        </p:spPr>
      </p:pic>
      <p:pic>
        <p:nvPicPr>
          <p:cNvPr id="15364" name="Picture 4" descr="https://encrypted-tbn3.gstatic.com/images?q=tbn:ANd9GcQSEkxtpUNyrlShTAE2YP2Ne5ABBdL8J_Xtx98q_UU0sv98TcQd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221088"/>
            <a:ext cx="3240360" cy="24271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/>
          <a:lstStyle/>
          <a:p>
            <a:pPr algn="ctr"/>
            <a:r>
              <a:rPr lang="pl-PL" dirty="0" smtClean="0"/>
              <a:t>Ciekawostka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32403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dirty="0" smtClean="0"/>
              <a:t>Dodatkowo  w 1995r. Pokojową Nagrodę Nobla </a:t>
            </a:r>
          </a:p>
          <a:p>
            <a:pPr algn="just">
              <a:buNone/>
            </a:pPr>
            <a:r>
              <a:rPr lang="pl-PL" dirty="0" smtClean="0"/>
              <a:t>dostała organizacja </a:t>
            </a:r>
            <a:r>
              <a:rPr lang="pl-PL" dirty="0" err="1" smtClean="0"/>
              <a:t>Pugwash</a:t>
            </a:r>
            <a:r>
              <a:rPr lang="pl-PL" dirty="0" smtClean="0"/>
              <a:t>. </a:t>
            </a:r>
          </a:p>
          <a:p>
            <a:pPr marL="179388" indent="-42863" algn="just">
              <a:buNone/>
            </a:pPr>
            <a:r>
              <a:rPr lang="pl-PL" dirty="0" smtClean="0"/>
              <a:t>Organizacja ta walczyła o pokój na świecie. Jednym z jej założycieli był polski uczony Józef </a:t>
            </a:r>
          </a:p>
          <a:p>
            <a:pPr marL="179388" indent="-42863" algn="just">
              <a:buNone/>
            </a:pPr>
            <a:r>
              <a:rPr lang="pl-PL" dirty="0" err="1" smtClean="0"/>
              <a:t>Rotblat</a:t>
            </a:r>
            <a:r>
              <a:rPr lang="pl-PL" dirty="0" smtClean="0"/>
              <a:t> , który jako jej ówczesny szef odebrał nagrodę.</a:t>
            </a:r>
            <a:endParaRPr lang="pl-PL" dirty="0"/>
          </a:p>
        </p:txBody>
      </p:sp>
      <p:pic>
        <p:nvPicPr>
          <p:cNvPr id="3074" name="Picture 2" descr="http://2.bp.blogspot.com/-ZkWC7Ouv30M/VaU2PG_llNI/AAAAAAAACbM/fiAPdRExuV4/s1600/rotblat_pugwa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005064"/>
            <a:ext cx="6120680" cy="2581332"/>
          </a:xfrm>
          <a:prstGeom prst="rect">
            <a:avLst/>
          </a:prstGeom>
          <a:noFill/>
        </p:spPr>
      </p:pic>
      <p:pic>
        <p:nvPicPr>
          <p:cNvPr id="5" name="Picture 12" descr="http://www.nobelprize.org/nobel_prizes/peace/laureates/1995/rotblat_postc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369" y="4581128"/>
            <a:ext cx="1355335" cy="19168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l-PL" dirty="0" smtClean="0"/>
              <a:t>Quiz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2736304"/>
          </a:xfrm>
        </p:spPr>
        <p:txBody>
          <a:bodyPr>
            <a:noAutofit/>
          </a:bodyPr>
          <a:lstStyle/>
          <a:p>
            <a:pPr marL="651510" indent="-514350">
              <a:buFont typeface="+mj-lt"/>
              <a:buAutoNum type="arabicPeriod"/>
            </a:pPr>
            <a:r>
              <a:rPr lang="pl-PL" sz="3000" dirty="0" smtClean="0"/>
              <a:t>Wymień co najmniej trzech polskich noblistów.</a:t>
            </a:r>
          </a:p>
          <a:p>
            <a:pPr marL="651510" indent="-514350">
              <a:buFont typeface="+mj-lt"/>
              <a:buAutoNum type="arabicPeriod"/>
            </a:pPr>
            <a:r>
              <a:rPr lang="pl-PL" sz="3000" dirty="0" smtClean="0"/>
              <a:t>Jak nazywa się polska noblistka, która dostała dwukrotnie Nagrodę Nobla?</a:t>
            </a:r>
          </a:p>
          <a:p>
            <a:pPr marL="651510" indent="-514350" algn="just">
              <a:buFont typeface="+mj-lt"/>
              <a:buAutoNum type="arabicPeriod"/>
            </a:pPr>
            <a:r>
              <a:rPr lang="pl-PL" sz="3000" dirty="0" smtClean="0"/>
              <a:t>Podaj imię fundatora Nagrody Nobla.</a:t>
            </a:r>
          </a:p>
          <a:p>
            <a:pPr marL="651510" indent="-514350">
              <a:buFont typeface="+mj-lt"/>
              <a:buAutoNum type="arabicPeriod"/>
            </a:pPr>
            <a:endParaRPr lang="pl-PL" sz="3000" dirty="0" smtClean="0"/>
          </a:p>
          <a:p>
            <a:pPr marL="651510" indent="-514350">
              <a:buFont typeface="+mj-lt"/>
              <a:buAutoNum type="arabicPeriod"/>
            </a:pPr>
            <a:endParaRPr lang="pl-PL" sz="3000" dirty="0" smtClean="0"/>
          </a:p>
          <a:p>
            <a:pPr>
              <a:buNone/>
            </a:pPr>
            <a:r>
              <a:rPr lang="pl-PL" sz="3000" dirty="0" smtClean="0"/>
              <a:t> </a:t>
            </a:r>
          </a:p>
          <a:p>
            <a:endParaRPr lang="pl-PL" sz="3000" dirty="0" smtClean="0"/>
          </a:p>
        </p:txBody>
      </p:sp>
      <p:pic>
        <p:nvPicPr>
          <p:cNvPr id="37892" name="Picture 4" descr="http://www.nobelprize.org/educational/nobelprize_info/images/nobelprisutdelning_07_06_sthl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789040"/>
            <a:ext cx="4104456" cy="2749588"/>
          </a:xfrm>
          <a:prstGeom prst="rect">
            <a:avLst/>
          </a:prstGeom>
          <a:noFill/>
        </p:spPr>
      </p:pic>
      <p:pic>
        <p:nvPicPr>
          <p:cNvPr id="37894" name="Picture 6" descr="https://upload.wikimedia.org/wikipedia/commons/f/f4/Alfred_Nobe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140968"/>
            <a:ext cx="3019425" cy="3028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35280" cy="2304256"/>
          </a:xfrm>
        </p:spPr>
        <p:txBody>
          <a:bodyPr/>
          <a:lstStyle/>
          <a:p>
            <a:pPr algn="ctr"/>
            <a:r>
              <a:rPr lang="pl-PL" dirty="0" smtClean="0"/>
              <a:t>Dziękuję za uwagę. Prezentację przygotowała Julia Mieloch.</a:t>
            </a:r>
            <a:endParaRPr lang="pl-PL" dirty="0"/>
          </a:p>
        </p:txBody>
      </p:sp>
      <p:pic>
        <p:nvPicPr>
          <p:cNvPr id="38913" name="Picture 1" descr="C:\Users\betina\Documents\Zdjęcia_Łeba_2015\20150725_202202_H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924944"/>
            <a:ext cx="2736304" cy="36484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066800"/>
          </a:xfrm>
        </p:spPr>
        <p:txBody>
          <a:bodyPr/>
          <a:lstStyle/>
          <a:p>
            <a:r>
              <a:rPr lang="pl-PL" b="1" dirty="0" smtClean="0"/>
              <a:t>Nagroda Nobla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420888"/>
            <a:ext cx="9144000" cy="44371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 smtClean="0"/>
              <a:t>	</a:t>
            </a:r>
          </a:p>
          <a:p>
            <a:pPr marL="73025" indent="284163" algn="just">
              <a:buNone/>
            </a:pPr>
            <a:r>
              <a:rPr lang="pl-PL" dirty="0" smtClean="0"/>
              <a:t>Nagroda Nobla jest uznawana za najbardziej prestiżowe wyróżnienie za wybitne osiągnięcia naukowe, literackie lub zasługi dla społeczeństw oraz ludzkości.</a:t>
            </a:r>
          </a:p>
          <a:p>
            <a:pPr marL="79375" indent="277813">
              <a:buNone/>
            </a:pPr>
            <a:r>
              <a:rPr lang="pl-PL" dirty="0" smtClean="0"/>
              <a:t>Nagroda ta przyznawana jest za osiągnięcia w czterech dziedzinach naukowych: </a:t>
            </a:r>
          </a:p>
          <a:p>
            <a:pPr>
              <a:buFont typeface="Wingdings" pitchFamily="2" charset="2"/>
              <a:buChar char="v"/>
            </a:pPr>
            <a:r>
              <a:rPr lang="pl-PL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fizyce </a:t>
            </a:r>
          </a:p>
          <a:p>
            <a:pPr>
              <a:buFont typeface="Wingdings" pitchFamily="2" charset="2"/>
              <a:buChar char="v"/>
            </a:pPr>
            <a:r>
              <a:rPr lang="pl-PL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chemii </a:t>
            </a:r>
          </a:p>
          <a:p>
            <a:pPr>
              <a:buFont typeface="Wingdings" pitchFamily="2" charset="2"/>
              <a:buChar char="v"/>
            </a:pPr>
            <a:r>
              <a:rPr lang="pl-PL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fizjologii lub medycynie</a:t>
            </a:r>
          </a:p>
          <a:p>
            <a:pPr>
              <a:buFont typeface="Wingdings" pitchFamily="2" charset="2"/>
              <a:buChar char="v"/>
            </a:pPr>
            <a:r>
              <a:rPr lang="pl-PL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literaturze</a:t>
            </a:r>
            <a:r>
              <a:rPr lang="pl-PL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r>
              <a:rPr lang="pl-PL" dirty="0" smtClean="0"/>
              <a:t> </a:t>
            </a:r>
          </a:p>
          <a:p>
            <a:pPr marL="90488" indent="266700" algn="just">
              <a:buNone/>
            </a:pPr>
            <a:r>
              <a:rPr lang="pl-PL" dirty="0" smtClean="0"/>
              <a:t>Ponadto przyznawana jest również </a:t>
            </a:r>
            <a:r>
              <a:rPr lang="pl-PL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Pokojowa Nagroda Nobla</a:t>
            </a:r>
            <a:r>
              <a:rPr lang="pl-PL" dirty="0" smtClean="0"/>
              <a:t> za wysiłki na rzecz światowego pokoju.</a:t>
            </a:r>
            <a:endParaRPr lang="pl-PL" dirty="0"/>
          </a:p>
        </p:txBody>
      </p:sp>
      <p:pic>
        <p:nvPicPr>
          <p:cNvPr id="4" name="Picture 2" descr="http://i.pinger.pl/pgr482/26590f2b0006805348e0af6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764704"/>
            <a:ext cx="1763688" cy="1763688"/>
          </a:xfrm>
          <a:prstGeom prst="rect">
            <a:avLst/>
          </a:prstGeom>
          <a:noFill/>
        </p:spPr>
      </p:pic>
      <p:pic>
        <p:nvPicPr>
          <p:cNvPr id="5" name="Picture 16" descr="Dyplom Willego Brandt'a z 1971 rok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2123728" cy="15290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1052736"/>
            <a:ext cx="6624736" cy="10668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Fundator </a:t>
            </a:r>
            <a:br>
              <a:rPr lang="pl-PL" b="1" dirty="0" smtClean="0"/>
            </a:br>
            <a:r>
              <a:rPr lang="pl-PL" b="1" dirty="0" smtClean="0"/>
              <a:t>Nagrody Nobla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636912"/>
            <a:ext cx="9144000" cy="417646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b="1" dirty="0" smtClean="0"/>
              <a:t>Alfred Bernhard Nobel </a:t>
            </a:r>
          </a:p>
          <a:p>
            <a:pPr marL="79375" indent="30163" algn="just">
              <a:buNone/>
            </a:pPr>
            <a:r>
              <a:rPr lang="pl-PL" dirty="0" smtClean="0"/>
              <a:t>(ur. 21 października 1833 r., zm. 10 grudnia 1896 r.) Przemysłowiec i naukowiec szwedzki, wynalazca dynamitu. Założył fabryki i laboratoria w około 90 różnych miejscach w ponad 20 krajach, zarejestrował 355 patentów. </a:t>
            </a:r>
          </a:p>
          <a:p>
            <a:pPr marL="79375" indent="30163" algn="ctr">
              <a:buNone/>
            </a:pPr>
            <a:r>
              <a:rPr lang="pl-PL" dirty="0" smtClean="0"/>
              <a:t>Fundator </a:t>
            </a:r>
            <a:r>
              <a:rPr lang="pl-PL" b="1" dirty="0" smtClean="0"/>
              <a:t>Nagrody Nobla</a:t>
            </a:r>
            <a:r>
              <a:rPr lang="pl-PL" dirty="0" smtClean="0"/>
              <a:t>.	</a:t>
            </a:r>
          </a:p>
          <a:p>
            <a:pPr marL="79375" indent="30163" algn="just">
              <a:buNone/>
            </a:pPr>
            <a:r>
              <a:rPr lang="pl-PL" dirty="0" smtClean="0"/>
              <a:t>W swoim testamencie, ku zaskoczeniu wielu wpisał, że jego fortuna ma zostać spożytkowana na nagrody w dziedzinie fizyki, chemii, fizjologii lub medycyny, literatury i pokoju.</a:t>
            </a:r>
          </a:p>
          <a:p>
            <a:pPr algn="just">
              <a:buNone/>
            </a:pPr>
            <a:r>
              <a:rPr lang="pl-PL" dirty="0" smtClean="0"/>
              <a:t>		</a:t>
            </a:r>
            <a:endParaRPr lang="pl-PL" b="1" dirty="0"/>
          </a:p>
        </p:txBody>
      </p:sp>
      <p:pic>
        <p:nvPicPr>
          <p:cNvPr id="1026" name="Picture 2" descr="Alfred Nob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04453"/>
            <a:ext cx="1695450" cy="2276475"/>
          </a:xfrm>
          <a:prstGeom prst="rect">
            <a:avLst/>
          </a:prstGeom>
          <a:noFill/>
        </p:spPr>
      </p:pic>
      <p:pic>
        <p:nvPicPr>
          <p:cNvPr id="1028" name="Picture 4" descr="Medal Jimmy'ego Carte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66682"/>
            <a:ext cx="2376264" cy="17821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Jak jest wręczana Nagroda Nobla?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3528392"/>
          </a:xfrm>
        </p:spPr>
        <p:txBody>
          <a:bodyPr>
            <a:normAutofit/>
          </a:bodyPr>
          <a:lstStyle/>
          <a:p>
            <a:pPr marL="11113" indent="346075" algn="just">
              <a:buNone/>
            </a:pPr>
            <a:r>
              <a:rPr lang="pl-PL" dirty="0" smtClean="0"/>
              <a:t>Laureat otrzymuje złoty medal, dyplom honorowy, a także kwotę pieniężną, obecnie 10 milionów koron szwedzkich (ok. 1 mln dolarów), która pozwala mu na kontynuacje badań, bez zabiegania o fundusze. Tradycyjnie Pokojowe Nagrody Nobla wręczane są przez norweskiego króla w </a:t>
            </a:r>
            <a:r>
              <a:rPr lang="pl-PL" dirty="0" smtClean="0"/>
              <a:t>Oslo, </a:t>
            </a:r>
            <a:r>
              <a:rPr lang="pl-PL" dirty="0" smtClean="0"/>
              <a:t>zaś pozostałe przez monarchę szwedzkiego w Sztokholmie.</a:t>
            </a:r>
            <a:endParaRPr lang="pl-PL" dirty="0"/>
          </a:p>
        </p:txBody>
      </p:sp>
      <p:pic>
        <p:nvPicPr>
          <p:cNvPr id="11268" name="Picture 4" descr="Znalezione obrazy dla zapytania nagroda nobla"/>
          <p:cNvPicPr>
            <a:picLocks noChangeAspect="1" noChangeArrowheads="1"/>
          </p:cNvPicPr>
          <p:nvPr/>
        </p:nvPicPr>
        <p:blipFill>
          <a:blip r:embed="rId2" cstate="print"/>
          <a:srcRect l="24787"/>
          <a:stretch>
            <a:fillRect/>
          </a:stretch>
        </p:blipFill>
        <p:spPr bwMode="auto">
          <a:xfrm>
            <a:off x="1331640" y="4869160"/>
            <a:ext cx="2185045" cy="1571626"/>
          </a:xfrm>
          <a:prstGeom prst="rect">
            <a:avLst/>
          </a:prstGeom>
          <a:noFill/>
        </p:spPr>
      </p:pic>
      <p:pic>
        <p:nvPicPr>
          <p:cNvPr id="11270" name="Picture 6" descr="http://3.bp.blogspot.com/-ZOEy1IqrL8g/T1ybl-r9dDI/AAAAAAAAAAQ/j3lrNYkoBD4/s400/nobel19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6416" y="4365104"/>
            <a:ext cx="3810000" cy="24479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Polacy, którzy otrzymali </a:t>
            </a:r>
            <a:br>
              <a:rPr lang="pl-PL" dirty="0" smtClean="0"/>
            </a:br>
            <a:r>
              <a:rPr lang="pl-PL" dirty="0" smtClean="0"/>
              <a:t>Nagrodę Nobla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3456384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l-PL" sz="2400" dirty="0" smtClean="0"/>
              <a:t>1903 — Maria Skłodowska-Curie - w dziedzinie fizyki łącznie z Henri Becquerelem i Piotrem Curie </a:t>
            </a:r>
          </a:p>
          <a:p>
            <a:pPr algn="just">
              <a:buFont typeface="Wingdings" pitchFamily="2" charset="2"/>
              <a:buChar char="v"/>
            </a:pPr>
            <a:r>
              <a:rPr lang="pl-PL" sz="2400" dirty="0" smtClean="0"/>
              <a:t>1905 — Henryk Sienkiewicz - w dziedzinie literatury </a:t>
            </a:r>
          </a:p>
          <a:p>
            <a:pPr algn="just">
              <a:buFont typeface="Wingdings" pitchFamily="2" charset="2"/>
              <a:buChar char="v"/>
            </a:pPr>
            <a:r>
              <a:rPr lang="pl-PL" sz="2400" dirty="0" smtClean="0"/>
              <a:t>1911 — Maria Skłodowska-Curie - w dziedzinie chemii </a:t>
            </a:r>
          </a:p>
          <a:p>
            <a:pPr algn="just">
              <a:buFont typeface="Wingdings" pitchFamily="2" charset="2"/>
              <a:buChar char="v"/>
            </a:pPr>
            <a:r>
              <a:rPr lang="pl-PL" sz="2400" dirty="0" smtClean="0"/>
              <a:t>1924 — Władysław Reymont - w dziedzinie literatury </a:t>
            </a:r>
          </a:p>
          <a:p>
            <a:pPr algn="just">
              <a:buFont typeface="Wingdings" pitchFamily="2" charset="2"/>
              <a:buChar char="v"/>
            </a:pPr>
            <a:r>
              <a:rPr lang="pl-PL" sz="2400" dirty="0" smtClean="0"/>
              <a:t>1980 — Czesław Miłosz - w dziedzinie literatury</a:t>
            </a:r>
          </a:p>
          <a:p>
            <a:pPr algn="just">
              <a:buFont typeface="Wingdings" pitchFamily="2" charset="2"/>
              <a:buChar char="v"/>
            </a:pPr>
            <a:r>
              <a:rPr lang="pl-PL" sz="2400" dirty="0" smtClean="0"/>
              <a:t>1983 — Lech Wałęsa – Pokojowa Nagroda Nobla </a:t>
            </a:r>
          </a:p>
          <a:p>
            <a:pPr algn="just">
              <a:buFont typeface="Wingdings" pitchFamily="2" charset="2"/>
              <a:buChar char="v"/>
            </a:pPr>
            <a:r>
              <a:rPr lang="pl-PL" sz="2400" dirty="0" smtClean="0"/>
              <a:t>1996 — Wisława Szymborska — w dziedzinie literatury </a:t>
            </a:r>
          </a:p>
          <a:p>
            <a:pPr algn="just">
              <a:buFont typeface="Wingdings" pitchFamily="2" charset="2"/>
              <a:buChar char="v"/>
            </a:pP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/>
          </a:p>
        </p:txBody>
      </p:sp>
      <p:pic>
        <p:nvPicPr>
          <p:cNvPr id="19458" name="Picture 2" descr="https://upload.wikimedia.org/wikipedia/commons/e/e0/W%C5%82adys%C5%82aw_Reym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941168"/>
            <a:ext cx="1346535" cy="1916832"/>
          </a:xfrm>
          <a:prstGeom prst="rect">
            <a:avLst/>
          </a:prstGeom>
          <a:noFill/>
        </p:spPr>
      </p:pic>
      <p:pic>
        <p:nvPicPr>
          <p:cNvPr id="19462" name="Picture 6" descr="https://upload.wikimedia.org/wikipedia/commons/6/6f/Henryk_Sienkiewicz.PNG"/>
          <p:cNvPicPr>
            <a:picLocks noChangeAspect="1" noChangeArrowheads="1"/>
          </p:cNvPicPr>
          <p:nvPr/>
        </p:nvPicPr>
        <p:blipFill>
          <a:blip r:embed="rId3" cstate="print"/>
          <a:srcRect r="15914"/>
          <a:stretch>
            <a:fillRect/>
          </a:stretch>
        </p:blipFill>
        <p:spPr bwMode="auto">
          <a:xfrm>
            <a:off x="1979712" y="5013175"/>
            <a:ext cx="1296144" cy="1844825"/>
          </a:xfrm>
          <a:prstGeom prst="rect">
            <a:avLst/>
          </a:prstGeom>
          <a:noFill/>
        </p:spPr>
      </p:pic>
      <p:pic>
        <p:nvPicPr>
          <p:cNvPr id="8194" name="Picture 2" descr="http://www.kma4.republika.pl/3.jpg"/>
          <p:cNvPicPr>
            <a:picLocks noChangeAspect="1" noChangeArrowheads="1"/>
          </p:cNvPicPr>
          <p:nvPr/>
        </p:nvPicPr>
        <p:blipFill>
          <a:blip r:embed="rId4" cstate="print"/>
          <a:srcRect r="16609"/>
          <a:stretch>
            <a:fillRect/>
          </a:stretch>
        </p:blipFill>
        <p:spPr bwMode="auto">
          <a:xfrm>
            <a:off x="827584" y="5013176"/>
            <a:ext cx="1187624" cy="1844824"/>
          </a:xfrm>
          <a:prstGeom prst="rect">
            <a:avLst/>
          </a:prstGeom>
          <a:noFill/>
        </p:spPr>
      </p:pic>
      <p:pic>
        <p:nvPicPr>
          <p:cNvPr id="8198" name="Picture 6" descr="http://www.berkeley.edu/news/berkeleyan/2004/08/images/milosz_sproul_2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5126" y="4941168"/>
            <a:ext cx="1377034" cy="1916832"/>
          </a:xfrm>
          <a:prstGeom prst="rect">
            <a:avLst/>
          </a:prstGeom>
          <a:noFill/>
        </p:spPr>
      </p:pic>
      <p:pic>
        <p:nvPicPr>
          <p:cNvPr id="8200" name="Picture 8" descr="http://www.personalizm.pl/img/walesa.jpg"/>
          <p:cNvPicPr>
            <a:picLocks noChangeAspect="1" noChangeArrowheads="1"/>
          </p:cNvPicPr>
          <p:nvPr/>
        </p:nvPicPr>
        <p:blipFill>
          <a:blip r:embed="rId6" cstate="print"/>
          <a:srcRect r="18895"/>
          <a:stretch>
            <a:fillRect/>
          </a:stretch>
        </p:blipFill>
        <p:spPr bwMode="auto">
          <a:xfrm>
            <a:off x="6012160" y="4941168"/>
            <a:ext cx="1224136" cy="1916832"/>
          </a:xfrm>
          <a:prstGeom prst="rect">
            <a:avLst/>
          </a:prstGeom>
          <a:noFill/>
        </p:spPr>
      </p:pic>
      <p:pic>
        <p:nvPicPr>
          <p:cNvPr id="8202" name="Picture 10" descr="http://static01.nyt.com/images/2012/02/02/world/SZYMBORSKA-obit/SZYMBORSKA-obit-popup.jpg"/>
          <p:cNvPicPr>
            <a:picLocks noChangeAspect="1" noChangeArrowheads="1"/>
          </p:cNvPicPr>
          <p:nvPr/>
        </p:nvPicPr>
        <p:blipFill>
          <a:blip r:embed="rId7" cstate="print"/>
          <a:srcRect l="30275" r="15446"/>
          <a:stretch>
            <a:fillRect/>
          </a:stretch>
        </p:blipFill>
        <p:spPr bwMode="auto">
          <a:xfrm>
            <a:off x="7236296" y="4941168"/>
            <a:ext cx="1136907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36104"/>
          </a:xfrm>
        </p:spPr>
        <p:txBody>
          <a:bodyPr/>
          <a:lstStyle/>
          <a:p>
            <a:pPr algn="ctr"/>
            <a:r>
              <a:rPr lang="pl-PL" dirty="0" smtClean="0"/>
              <a:t>Maria Skłodowska - Curie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3168352"/>
          </a:xfrm>
        </p:spPr>
        <p:txBody>
          <a:bodyPr>
            <a:noAutofit/>
          </a:bodyPr>
          <a:lstStyle/>
          <a:p>
            <a:pPr marL="95250" indent="0" algn="just">
              <a:buNone/>
            </a:pPr>
            <a:r>
              <a:rPr lang="pl-PL" sz="2200" dirty="0" smtClean="0"/>
              <a:t> Rozwinęła nową </a:t>
            </a:r>
            <a:r>
              <a:rPr lang="pl-PL" sz="2200" dirty="0" smtClean="0"/>
              <a:t>gałąź </a:t>
            </a:r>
            <a:r>
              <a:rPr lang="pl-PL" sz="2200" dirty="0" smtClean="0"/>
              <a:t>chemii – radiochemię, opracowała teorię promieniotwórczości, techniki rozdzielania izotopów promieniotwórczych, odkryła dwa nowe pierwiastki – rad i polon. Zapoczątkowała pierwsze badania nad leczeniem raka za pomocą promieniotwórczości. </a:t>
            </a:r>
          </a:p>
          <a:p>
            <a:pPr marL="95250" indent="0" algn="just">
              <a:buNone/>
            </a:pPr>
            <a:r>
              <a:rPr lang="pl-PL" sz="2200" b="1" dirty="0" smtClean="0"/>
              <a:t>Dwukrotnie wyróżniona Nagrodą Nobla</a:t>
            </a:r>
            <a:r>
              <a:rPr lang="pl-PL" sz="2200" dirty="0" smtClean="0"/>
              <a:t> za osiągnięcia naukowe: </a:t>
            </a:r>
          </a:p>
          <a:p>
            <a:pPr marL="95250" indent="0" algn="just">
              <a:buFont typeface="Arial" pitchFamily="34" charset="0"/>
              <a:buChar char="•"/>
            </a:pPr>
            <a:r>
              <a:rPr lang="pl-PL" sz="2200" dirty="0" smtClean="0"/>
              <a:t>w </a:t>
            </a:r>
            <a:r>
              <a:rPr lang="pl-PL" sz="2200" b="1" dirty="0" smtClean="0"/>
              <a:t>1903 r.</a:t>
            </a:r>
            <a:r>
              <a:rPr lang="pl-PL" sz="2200" dirty="0" smtClean="0"/>
              <a:t> z </a:t>
            </a:r>
            <a:r>
              <a:rPr lang="pl-PL" sz="2200" b="1" dirty="0" smtClean="0"/>
              <a:t>fizyki</a:t>
            </a:r>
            <a:r>
              <a:rPr lang="pl-PL" sz="2200" dirty="0" smtClean="0"/>
              <a:t> wraz z mężem i Henrim Becquerelem za badania nad odkrytym zjawiskiem promieniotwórczości, </a:t>
            </a:r>
          </a:p>
          <a:p>
            <a:pPr marL="95250" indent="0" algn="just">
              <a:buFont typeface="Arial" pitchFamily="34" charset="0"/>
              <a:buChar char="•"/>
            </a:pPr>
            <a:r>
              <a:rPr lang="pl-PL" sz="2200" dirty="0" smtClean="0"/>
              <a:t> w </a:t>
            </a:r>
            <a:r>
              <a:rPr lang="pl-PL" sz="2200" b="1" dirty="0" smtClean="0"/>
              <a:t>1911</a:t>
            </a:r>
            <a:r>
              <a:rPr lang="pl-PL" sz="2200" dirty="0" smtClean="0"/>
              <a:t> r. z </a:t>
            </a:r>
            <a:r>
              <a:rPr lang="pl-PL" sz="2200" b="1" dirty="0" smtClean="0"/>
              <a:t>chemii</a:t>
            </a:r>
            <a:r>
              <a:rPr lang="pl-PL" sz="2200" dirty="0" smtClean="0"/>
              <a:t> za wydzielenie czystego radu i badanie właściwości chemicznych pierwiastków promieniotwórczych. </a:t>
            </a:r>
          </a:p>
        </p:txBody>
      </p:sp>
      <p:pic>
        <p:nvPicPr>
          <p:cNvPr id="1028" name="Picture 4" descr="http://opolnocywparyzu.pl/wp-content/uploads/2015/03/Maria-Curie-Sk%C5%82odowska-w-wersji-tradycyjn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579451"/>
            <a:ext cx="2880320" cy="1927667"/>
          </a:xfrm>
          <a:prstGeom prst="rect">
            <a:avLst/>
          </a:prstGeom>
          <a:noFill/>
        </p:spPr>
      </p:pic>
      <p:pic>
        <p:nvPicPr>
          <p:cNvPr id="9218" name="Picture 2" descr="http://atomistyka.pl/promien/photo/sklodowska02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437112"/>
            <a:ext cx="1800200" cy="24719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44624"/>
            <a:ext cx="7488832" cy="1066800"/>
          </a:xfrm>
        </p:spPr>
        <p:txBody>
          <a:bodyPr>
            <a:normAutofit/>
          </a:bodyPr>
          <a:lstStyle/>
          <a:p>
            <a:r>
              <a:rPr lang="pl-PL" dirty="0" smtClean="0"/>
              <a:t>Henryk Sienkiewicz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3528392"/>
          </a:xfrm>
        </p:spPr>
        <p:txBody>
          <a:bodyPr>
            <a:noAutofit/>
          </a:bodyPr>
          <a:lstStyle/>
          <a:p>
            <a:pPr marL="0" indent="357188" algn="just">
              <a:buNone/>
            </a:pPr>
            <a:r>
              <a:rPr lang="pl-PL" dirty="0" smtClean="0"/>
              <a:t>Otrzymał Literacką Nagrodę Nobla w 1905 r. Przyznana ona została autorowi za "wyróżniające go zasługi jako pisarza epickiego„ . Rzadko spotykany geniusz, który wcielił w siebie ducha narodu.</a:t>
            </a:r>
          </a:p>
          <a:p>
            <a:pPr marL="42863" indent="-42863" algn="just">
              <a:buNone/>
            </a:pPr>
            <a:r>
              <a:rPr lang="pl-PL" dirty="0" smtClean="0"/>
              <a:t>Najpopularniejsze prace to m. in. Trylogia: „Ogniem i mieczem”, „Potop”, „Pan Wołodyjowski”; „Rodzina Połanieckich”, „Quo </a:t>
            </a:r>
            <a:r>
              <a:rPr lang="pl-PL" dirty="0" err="1" smtClean="0"/>
              <a:t>Vadis</a:t>
            </a:r>
            <a:r>
              <a:rPr lang="pl-PL" dirty="0" smtClean="0"/>
              <a:t>”, „Krzyżacy”, ”W pustyni i w puszczy</a:t>
            </a:r>
            <a:r>
              <a:rPr lang="pl-PL" dirty="0" smtClean="0"/>
              <a:t>”.</a:t>
            </a:r>
            <a:endParaRPr lang="pl-PL" dirty="0" smtClean="0"/>
          </a:p>
        </p:txBody>
      </p:sp>
      <p:pic>
        <p:nvPicPr>
          <p:cNvPr id="4" name="Picture 2" descr="http://www.noblisci.pl/pic/lit/1905-sienkiewic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409729"/>
            <a:ext cx="1747224" cy="2448271"/>
          </a:xfrm>
          <a:prstGeom prst="rect">
            <a:avLst/>
          </a:prstGeom>
          <a:noFill/>
        </p:spPr>
      </p:pic>
      <p:pic>
        <p:nvPicPr>
          <p:cNvPr id="17410" name="Picture 2" descr="Henryk Sienkiewi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195736" y="4401867"/>
            <a:ext cx="2164244" cy="24561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Władysław Reymont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3240360"/>
          </a:xfrm>
        </p:spPr>
        <p:txBody>
          <a:bodyPr>
            <a:normAutofit/>
          </a:bodyPr>
          <a:lstStyle/>
          <a:p>
            <a:pPr marL="171450" indent="-34925" algn="just">
              <a:buNone/>
            </a:pPr>
            <a:r>
              <a:rPr lang="pl-PL" dirty="0" smtClean="0"/>
              <a:t> W 1924 r. Władysław Reymont wyróżniony został literacką Nagrodą Nobla za wybitny epos  narodowy, powieść „Chłopi”. Było dwóch głównych kandydatów do nagrody – Stefan Żeromski i Władysław Reymont. Jurorzy wybrali Reymonta.</a:t>
            </a:r>
            <a:endParaRPr lang="pl-PL" dirty="0"/>
          </a:p>
        </p:txBody>
      </p:sp>
      <p:pic>
        <p:nvPicPr>
          <p:cNvPr id="22530" name="Picture 2" descr="https://upload.wikimedia.org/wikipedia/commons/e/e0/W%C5%82adys%C5%82aw_Reym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743865"/>
            <a:ext cx="2187615" cy="3114135"/>
          </a:xfrm>
          <a:prstGeom prst="rect">
            <a:avLst/>
          </a:prstGeom>
          <a:noFill/>
        </p:spPr>
      </p:pic>
      <p:pic>
        <p:nvPicPr>
          <p:cNvPr id="6150" name="Picture 6" descr="http://literat.ug.edu.pl/~literat/chlopi/reym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717031"/>
            <a:ext cx="2160240" cy="30594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066800"/>
          </a:xfrm>
        </p:spPr>
        <p:txBody>
          <a:bodyPr/>
          <a:lstStyle/>
          <a:p>
            <a:pPr algn="ctr"/>
            <a:r>
              <a:rPr lang="pl-PL" dirty="0" smtClean="0"/>
              <a:t> Czesław Miłosz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3096344"/>
          </a:xfrm>
        </p:spPr>
        <p:txBody>
          <a:bodyPr>
            <a:noAutofit/>
          </a:bodyPr>
          <a:lstStyle/>
          <a:p>
            <a:pPr marL="95250" indent="41275" algn="just">
              <a:buNone/>
              <a:tabLst>
                <a:tab pos="2057400" algn="l"/>
              </a:tabLst>
            </a:pPr>
            <a:r>
              <a:rPr lang="pl-PL" dirty="0" smtClean="0"/>
              <a:t>W 1980 r. uhonorowany został literacką Nagrodą Nobla” za bezkompromisową wnikliwość w ujawnianiu zagrożenia człowieka w świecie pełnym gwałtownych konfliktów.</a:t>
            </a:r>
            <a:endParaRPr lang="pl-PL" dirty="0"/>
          </a:p>
        </p:txBody>
      </p:sp>
      <p:pic>
        <p:nvPicPr>
          <p:cNvPr id="5122" name="Picture 2" descr="http://www.lscdn.pl/dokumenty/zalaczniki/1/oryginal/1-17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356992"/>
            <a:ext cx="3572247" cy="3083536"/>
          </a:xfrm>
          <a:prstGeom prst="rect">
            <a:avLst/>
          </a:prstGeom>
          <a:noFill/>
        </p:spPr>
      </p:pic>
      <p:sp>
        <p:nvSpPr>
          <p:cNvPr id="5124" name="AutoShape 4" descr="https://www.rochester.edu/College/PSC/CPCES/newsletter/2011/images/milosz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126" name="Picture 6" descr="https://www.rochester.edu/College/PSC/CPCES/newsletter/2011/images/milosz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284984"/>
            <a:ext cx="2381250" cy="32480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495</TotalTime>
  <Words>278</Words>
  <Application>Microsoft Office PowerPoint</Application>
  <PresentationFormat>Pokaz na ekranie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Wierzchołek</vt:lpstr>
      <vt:lpstr>Polscy Nobliści</vt:lpstr>
      <vt:lpstr>Nagroda Nobla</vt:lpstr>
      <vt:lpstr>Fundator  Nagrody Nobla</vt:lpstr>
      <vt:lpstr>Jak jest wręczana Nagroda Nobla?</vt:lpstr>
      <vt:lpstr>Polacy, którzy otrzymali  Nagrodę Nobla</vt:lpstr>
      <vt:lpstr>Maria Skłodowska - Curie</vt:lpstr>
      <vt:lpstr>Henryk Sienkiewicz</vt:lpstr>
      <vt:lpstr>Władysław Reymont</vt:lpstr>
      <vt:lpstr> Czesław Miłosz</vt:lpstr>
      <vt:lpstr>Lech Wałęsa </vt:lpstr>
      <vt:lpstr>Wisława Szymborska</vt:lpstr>
      <vt:lpstr>Ciekawostka</vt:lpstr>
      <vt:lpstr>Quiz</vt:lpstr>
      <vt:lpstr>Dziękuję za uwagę. Prezentację przygotowała Julia Mieloch.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Polscy Nobliści</dc:title>
  <dc:creator>Mieloch</dc:creator>
  <cp:lastModifiedBy>Mieloch</cp:lastModifiedBy>
  <cp:revision>61</cp:revision>
  <dcterms:created xsi:type="dcterms:W3CDTF">2015-10-24T06:24:55Z</dcterms:created>
  <dcterms:modified xsi:type="dcterms:W3CDTF">2015-10-25T22:35:50Z</dcterms:modified>
</cp:coreProperties>
</file>